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5143500" cx="9144000"/>
  <p:notesSz cx="6858000" cy="9144000"/>
  <p:embeddedFontLst>
    <p:embeddedFont>
      <p:font typeface="Proxima Nova"/>
      <p:regular r:id="rId14"/>
      <p:bold r:id="rId15"/>
      <p:italic r:id="rId16"/>
      <p:boldItalic r:id="rId17"/>
    </p:embeddedFont>
    <p:embeddedFont>
      <p:font typeface="Proxima Nova Extrabold"/>
      <p:bold r:id="rId1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font" Target="fonts/ProximaNova-bold.fntdata"/><Relationship Id="rId14" Type="http://schemas.openxmlformats.org/officeDocument/2006/relationships/font" Target="fonts/ProximaNova-regular.fntdata"/><Relationship Id="rId17" Type="http://schemas.openxmlformats.org/officeDocument/2006/relationships/font" Target="fonts/ProximaNova-boldItalic.fntdata"/><Relationship Id="rId16" Type="http://schemas.openxmlformats.org/officeDocument/2006/relationships/font" Target="fonts/ProximaNova-italic.fntdata"/><Relationship Id="rId18" Type="http://schemas.openxmlformats.org/officeDocument/2006/relationships/font" Target="fonts/ProximaNovaExtrabold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" name="Google Shape;5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 sz="1300">
                <a:solidFill>
                  <a:srgbClr val="2A2A2A"/>
                </a:solidFill>
                <a:latin typeface="Proxima Nova"/>
                <a:ea typeface="Proxima Nova"/>
                <a:cs typeface="Proxima Nova"/>
                <a:sym typeface="Proxima Nova"/>
              </a:rPr>
              <a:t>IMPORTANTE: Es necesario hacer un copia y no trabajar sobre este archivo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" name="Google Shape;63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" name="Google Shape;76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3" name="Google Shape;113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121d0a5dfb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4" name="Google Shape;124;g1121d0a5dfb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6" name="Google Shape;136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1" name="Google Shape;151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2" name="Google Shape;162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" name="Google Shape;15;p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Relationship Id="rId4" Type="http://schemas.openxmlformats.org/officeDocument/2006/relationships/image" Target="../media/image6.png"/><Relationship Id="rId5" Type="http://schemas.openxmlformats.org/officeDocument/2006/relationships/image" Target="../media/image2.png"/><Relationship Id="rId6" Type="http://schemas.openxmlformats.org/officeDocument/2006/relationships/image" Target="../media/image5.png"/><Relationship Id="rId7" Type="http://schemas.openxmlformats.org/officeDocument/2006/relationships/image" Target="../media/image1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7.jpg"/><Relationship Id="rId4" Type="http://schemas.openxmlformats.org/officeDocument/2006/relationships/image" Target="../media/image3.png"/><Relationship Id="rId5" Type="http://schemas.openxmlformats.org/officeDocument/2006/relationships/image" Target="../media/image1.png"/><Relationship Id="rId6" Type="http://schemas.openxmlformats.org/officeDocument/2006/relationships/image" Target="../media/image7.png"/><Relationship Id="rId7" Type="http://schemas.openxmlformats.org/officeDocument/2006/relationships/image" Target="../media/image13.png"/></Relationships>
</file>

<file path=ppt/slides/_rels/slide3.xml.rels><?xml version="1.0" encoding="UTF-8" standalone="yes"?><Relationships xmlns="http://schemas.openxmlformats.org/package/2006/relationships"><Relationship Id="rId20" Type="http://schemas.openxmlformats.org/officeDocument/2006/relationships/image" Target="../media/image22.png"/><Relationship Id="rId22" Type="http://schemas.openxmlformats.org/officeDocument/2006/relationships/image" Target="../media/image35.png"/><Relationship Id="rId21" Type="http://schemas.openxmlformats.org/officeDocument/2006/relationships/image" Target="../media/image26.png"/><Relationship Id="rId24" Type="http://schemas.openxmlformats.org/officeDocument/2006/relationships/image" Target="../media/image30.png"/><Relationship Id="rId23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png"/><Relationship Id="rId4" Type="http://schemas.openxmlformats.org/officeDocument/2006/relationships/image" Target="../media/image12.png"/><Relationship Id="rId9" Type="http://schemas.openxmlformats.org/officeDocument/2006/relationships/image" Target="../media/image18.png"/><Relationship Id="rId26" Type="http://schemas.openxmlformats.org/officeDocument/2006/relationships/image" Target="../media/image31.png"/><Relationship Id="rId25" Type="http://schemas.openxmlformats.org/officeDocument/2006/relationships/image" Target="../media/image29.png"/><Relationship Id="rId28" Type="http://schemas.openxmlformats.org/officeDocument/2006/relationships/image" Target="../media/image44.png"/><Relationship Id="rId27" Type="http://schemas.openxmlformats.org/officeDocument/2006/relationships/image" Target="../media/image33.png"/><Relationship Id="rId5" Type="http://schemas.openxmlformats.org/officeDocument/2006/relationships/image" Target="../media/image15.png"/><Relationship Id="rId6" Type="http://schemas.openxmlformats.org/officeDocument/2006/relationships/image" Target="../media/image19.png"/><Relationship Id="rId7" Type="http://schemas.openxmlformats.org/officeDocument/2006/relationships/image" Target="../media/image9.png"/><Relationship Id="rId8" Type="http://schemas.openxmlformats.org/officeDocument/2006/relationships/image" Target="../media/image11.png"/><Relationship Id="rId11" Type="http://schemas.openxmlformats.org/officeDocument/2006/relationships/image" Target="../media/image8.png"/><Relationship Id="rId10" Type="http://schemas.openxmlformats.org/officeDocument/2006/relationships/image" Target="../media/image10.png"/><Relationship Id="rId13" Type="http://schemas.openxmlformats.org/officeDocument/2006/relationships/image" Target="../media/image32.png"/><Relationship Id="rId12" Type="http://schemas.openxmlformats.org/officeDocument/2006/relationships/image" Target="../media/image20.png"/><Relationship Id="rId15" Type="http://schemas.openxmlformats.org/officeDocument/2006/relationships/image" Target="../media/image27.png"/><Relationship Id="rId14" Type="http://schemas.openxmlformats.org/officeDocument/2006/relationships/image" Target="../media/image21.png"/><Relationship Id="rId17" Type="http://schemas.openxmlformats.org/officeDocument/2006/relationships/image" Target="../media/image23.png"/><Relationship Id="rId16" Type="http://schemas.openxmlformats.org/officeDocument/2006/relationships/image" Target="../media/image34.png"/><Relationship Id="rId19" Type="http://schemas.openxmlformats.org/officeDocument/2006/relationships/image" Target="../media/image24.png"/><Relationship Id="rId18" Type="http://schemas.openxmlformats.org/officeDocument/2006/relationships/image" Target="../media/image2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8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6" Type="http://schemas.openxmlformats.org/officeDocument/2006/relationships/image" Target="../media/image4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0.png"/><Relationship Id="rId4" Type="http://schemas.openxmlformats.org/officeDocument/2006/relationships/image" Target="../media/image39.png"/><Relationship Id="rId5" Type="http://schemas.openxmlformats.org/officeDocument/2006/relationships/image" Target="../media/image46.png"/><Relationship Id="rId6" Type="http://schemas.openxmlformats.org/officeDocument/2006/relationships/image" Target="../media/image42.png"/><Relationship Id="rId7" Type="http://schemas.openxmlformats.org/officeDocument/2006/relationships/image" Target="../media/image4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3.png"/><Relationship Id="rId4" Type="http://schemas.openxmlformats.org/officeDocument/2006/relationships/image" Target="../media/image52.png"/><Relationship Id="rId5" Type="http://schemas.openxmlformats.org/officeDocument/2006/relationships/image" Target="../media/image41.png"/><Relationship Id="rId6" Type="http://schemas.openxmlformats.org/officeDocument/2006/relationships/image" Target="../media/image46.png"/><Relationship Id="rId7" Type="http://schemas.openxmlformats.org/officeDocument/2006/relationships/image" Target="../media/image53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8.png"/><Relationship Id="rId4" Type="http://schemas.openxmlformats.org/officeDocument/2006/relationships/image" Target="../media/image47.png"/><Relationship Id="rId5" Type="http://schemas.openxmlformats.org/officeDocument/2006/relationships/image" Target="../media/image49.png"/><Relationship Id="rId6" Type="http://schemas.openxmlformats.org/officeDocument/2006/relationships/image" Target="../media/image54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9.png"/><Relationship Id="rId4" Type="http://schemas.openxmlformats.org/officeDocument/2006/relationships/image" Target="../media/image47.png"/><Relationship Id="rId5" Type="http://schemas.openxmlformats.org/officeDocument/2006/relationships/image" Target="../media/image50.png"/><Relationship Id="rId6" Type="http://schemas.openxmlformats.org/officeDocument/2006/relationships/image" Target="../media/image51.png"/><Relationship Id="rId7" Type="http://schemas.openxmlformats.org/officeDocument/2006/relationships/image" Target="../media/image4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A2A2A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 rotWithShape="1">
          <a:blip r:embed="rId3">
            <a:alphaModFix/>
          </a:blip>
          <a:srcRect b="-8533" l="0" r="0" t="-8547"/>
          <a:stretch/>
        </p:blipFill>
        <p:spPr>
          <a:xfrm>
            <a:off x="1938325" y="4476526"/>
            <a:ext cx="386400" cy="325279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/>
        </p:nvSpPr>
        <p:spPr>
          <a:xfrm>
            <a:off x="258775" y="1295625"/>
            <a:ext cx="8377800" cy="15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Arial"/>
              <a:buNone/>
            </a:pPr>
            <a:r>
              <a:rPr b="0" i="0" lang="pt-BR" sz="4700" u="none" cap="none" strike="noStrike">
                <a:solidFill>
                  <a:srgbClr val="FFDB00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Mercado</a:t>
            </a:r>
            <a:r>
              <a:rPr lang="pt-BR" sz="4700">
                <a:solidFill>
                  <a:srgbClr val="FFDB00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 </a:t>
            </a:r>
            <a:r>
              <a:rPr b="0" i="0" lang="pt-BR" sz="4700" u="none" cap="none" strike="noStrike">
                <a:solidFill>
                  <a:srgbClr val="FFDB00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Livre - </a:t>
            </a:r>
            <a:endParaRPr b="0" i="0" sz="4700" u="none" cap="none" strike="noStrike">
              <a:solidFill>
                <a:srgbClr val="FFDB00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Arial"/>
              <a:buNone/>
            </a:pPr>
            <a:r>
              <a:rPr b="0" i="0" lang="pt-BR" sz="4700" u="none" cap="none" strike="noStrike">
                <a:solidFill>
                  <a:srgbClr val="FFDB00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                      Produtos Frescos</a:t>
            </a:r>
            <a:endParaRPr b="0" i="0" sz="4700" u="none" cap="none" strike="noStrike">
              <a:solidFill>
                <a:srgbClr val="FFDB00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704700" y="2918500"/>
            <a:ext cx="3867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pt-BR" sz="3000" u="none" cap="none" strike="noStrike">
                <a:solidFill>
                  <a:srgbClr val="FFDB00"/>
                </a:solidFill>
                <a:latin typeface="Proxima Nova"/>
                <a:ea typeface="Proxima Nova"/>
                <a:cs typeface="Proxima Nova"/>
                <a:sym typeface="Proxima Nova"/>
              </a:rPr>
              <a:t>//</a:t>
            </a:r>
            <a:r>
              <a:rPr b="0" i="0" lang="pt-BR" sz="30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Projeto integrador</a:t>
            </a:r>
            <a:endParaRPr b="0" i="0" sz="3000" u="none" cap="none" strike="noStrike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57" name="Google Shape;57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35800" y="3832093"/>
            <a:ext cx="1308200" cy="131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685442" y="3654500"/>
            <a:ext cx="386409" cy="38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13"/>
          <p:cNvPicPr preferRelativeResize="0"/>
          <p:nvPr/>
        </p:nvPicPr>
        <p:blipFill rotWithShape="1">
          <a:blip r:embed="rId6">
            <a:alphaModFix/>
          </a:blip>
          <a:srcRect b="0" l="39242" r="0" t="34271"/>
          <a:stretch/>
        </p:blipFill>
        <p:spPr>
          <a:xfrm>
            <a:off x="0" y="0"/>
            <a:ext cx="1998427" cy="1057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1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60850" y="4309375"/>
            <a:ext cx="1085725" cy="49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A2A2A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61100" y="0"/>
            <a:ext cx="5282899" cy="51435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96862"/>
              </a:srgbClr>
            </a:outerShdw>
          </a:effectLst>
        </p:spPr>
      </p:pic>
      <p:pic>
        <p:nvPicPr>
          <p:cNvPr id="66" name="Google Shape;66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10800000">
            <a:off x="4615250" y="4167878"/>
            <a:ext cx="352325" cy="35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13225" y="4513798"/>
            <a:ext cx="863151" cy="391477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4"/>
          <p:cNvSpPr/>
          <p:nvPr/>
        </p:nvSpPr>
        <p:spPr>
          <a:xfrm>
            <a:off x="270550" y="205573"/>
            <a:ext cx="1348500" cy="13485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rgbClr val="FFDB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9" name="Google Shape;69;p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26512" y="361551"/>
            <a:ext cx="1036575" cy="1036549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4"/>
          <p:cNvSpPr txBox="1"/>
          <p:nvPr/>
        </p:nvSpPr>
        <p:spPr>
          <a:xfrm>
            <a:off x="1619050" y="679725"/>
            <a:ext cx="2330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Time de desenvolvedores: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14"/>
          <p:cNvSpPr txBox="1"/>
          <p:nvPr/>
        </p:nvSpPr>
        <p:spPr>
          <a:xfrm>
            <a:off x="270550" y="1601875"/>
            <a:ext cx="36342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pt-BR" sz="2600" u="none" cap="none" strike="noStrike">
                <a:solidFill>
                  <a:schemeClr val="lt1"/>
                </a:solidFill>
              </a:rPr>
              <a:t>Felipe Bontempo</a:t>
            </a:r>
            <a:endParaRPr b="1" i="0" sz="2600" u="none" cap="none" strike="noStrike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1" sz="1000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pt-BR" sz="2600" u="none" cap="none" strike="noStrike">
                <a:solidFill>
                  <a:schemeClr val="lt1"/>
                </a:solidFill>
              </a:rPr>
              <a:t>Fernando Netto</a:t>
            </a:r>
            <a:endParaRPr b="1" i="0" sz="2600" u="none" cap="none" strike="noStrike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000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pt-BR" sz="2600" u="none" cap="none" strike="noStrike">
                <a:solidFill>
                  <a:schemeClr val="lt1"/>
                </a:solidFill>
              </a:rPr>
              <a:t>Leonardo Assun</a:t>
            </a:r>
            <a:r>
              <a:rPr b="1" lang="pt-BR" sz="2600">
                <a:solidFill>
                  <a:schemeClr val="lt1"/>
                </a:solidFill>
              </a:rPr>
              <a:t>ção</a:t>
            </a:r>
            <a:endParaRPr b="1" sz="2600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1" sz="800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pt-BR" sz="2600" u="none" cap="none" strike="noStrike">
                <a:solidFill>
                  <a:schemeClr val="lt1"/>
                </a:solidFill>
              </a:rPr>
              <a:t>Marcos S</a:t>
            </a:r>
            <a:r>
              <a:rPr b="1" lang="pt-BR" sz="2600">
                <a:solidFill>
                  <a:schemeClr val="lt1"/>
                </a:solidFill>
              </a:rPr>
              <a:t>á</a:t>
            </a:r>
            <a:endParaRPr b="1" sz="2600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1" sz="1000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pt-BR" sz="2600" u="none" cap="none" strike="noStrike">
                <a:solidFill>
                  <a:schemeClr val="lt1"/>
                </a:solidFill>
              </a:rPr>
              <a:t>Rafael Menezes</a:t>
            </a:r>
            <a:endParaRPr b="1" i="0" sz="2600" u="none" cap="none" strike="noStrike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14"/>
          <p:cNvSpPr/>
          <p:nvPr/>
        </p:nvSpPr>
        <p:spPr>
          <a:xfrm>
            <a:off x="3121413" y="3670223"/>
            <a:ext cx="1348500" cy="13485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rgbClr val="FFDB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3" name="Google Shape;73;p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372912" y="3921700"/>
            <a:ext cx="845527" cy="8455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7671" y="3662346"/>
            <a:ext cx="1443200" cy="144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52298" y="2610728"/>
            <a:ext cx="1019700" cy="91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647992" y="417700"/>
            <a:ext cx="1625733" cy="121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525230" y="3852493"/>
            <a:ext cx="1795375" cy="1219300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5"/>
          <p:cNvSpPr txBox="1"/>
          <p:nvPr/>
        </p:nvSpPr>
        <p:spPr>
          <a:xfrm>
            <a:off x="440975" y="1431125"/>
            <a:ext cx="5210400" cy="6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BR" sz="1200" u="none" cap="none" strike="noStrike">
                <a:solidFill>
                  <a:srgbClr val="464646"/>
                </a:solidFill>
                <a:latin typeface="Proxima Nova"/>
                <a:ea typeface="Proxima Nova"/>
                <a:cs typeface="Proxima Nova"/>
                <a:sym typeface="Proxima Nova"/>
              </a:rPr>
              <a:t>A </a:t>
            </a:r>
            <a:r>
              <a:rPr b="1" i="0" lang="pt-BR" sz="1200" u="none" cap="none" strike="noStrike">
                <a:solidFill>
                  <a:srgbClr val="464646"/>
                </a:solidFill>
                <a:latin typeface="Proxima Nova"/>
                <a:ea typeface="Proxima Nova"/>
                <a:cs typeface="Proxima Nova"/>
                <a:sym typeface="Proxima Nova"/>
              </a:rPr>
              <a:t>MELI</a:t>
            </a:r>
            <a:r>
              <a:rPr b="0" i="0" lang="pt-BR" sz="1200" u="none" cap="none" strike="noStrike">
                <a:solidFill>
                  <a:srgbClr val="464646"/>
                </a:solidFill>
                <a:latin typeface="Proxima Nova"/>
                <a:ea typeface="Proxima Nova"/>
                <a:cs typeface="Proxima Nova"/>
                <a:sym typeface="Proxima Nova"/>
              </a:rPr>
              <a:t> quer expandir seus negócios para incluir em sua listagem (oferta) os produtos </a:t>
            </a:r>
            <a:r>
              <a:rPr b="1" i="0" lang="pt-BR" sz="1200" u="none" cap="none" strike="noStrike">
                <a:solidFill>
                  <a:srgbClr val="464646"/>
                </a:solidFill>
                <a:latin typeface="Proxima Nova"/>
                <a:ea typeface="Proxima Nova"/>
                <a:cs typeface="Proxima Nova"/>
                <a:sym typeface="Proxima Nova"/>
              </a:rPr>
              <a:t>FRESCOS</a:t>
            </a:r>
            <a:r>
              <a:rPr b="0" i="0" lang="pt-BR" sz="1200" u="none" cap="none" strike="noStrike">
                <a:solidFill>
                  <a:srgbClr val="464646"/>
                </a:solidFill>
                <a:latin typeface="Proxima Nova"/>
                <a:ea typeface="Proxima Nova"/>
                <a:cs typeface="Proxima Nova"/>
                <a:sym typeface="Proxima Nova"/>
              </a:rPr>
              <a:t>.</a:t>
            </a:r>
            <a:endParaRPr b="0" i="0" sz="1200" u="none" cap="none" strike="noStrike">
              <a:solidFill>
                <a:srgbClr val="46464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3" name="Google Shape;83;p15"/>
          <p:cNvSpPr txBox="1"/>
          <p:nvPr/>
        </p:nvSpPr>
        <p:spPr>
          <a:xfrm>
            <a:off x="440967" y="2052263"/>
            <a:ext cx="227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2A2A2A"/>
                </a:solidFill>
                <a:highlight>
                  <a:srgbClr val="FFDB00"/>
                </a:highlight>
                <a:latin typeface="Proxima Nova"/>
                <a:ea typeface="Proxima Nova"/>
                <a:cs typeface="Proxima Nova"/>
                <a:sym typeface="Proxima Nova"/>
              </a:rPr>
              <a:t>Como foi resolvido:</a:t>
            </a:r>
            <a:endParaRPr b="0" i="0" sz="1400" u="none" cap="none" strike="noStrike">
              <a:solidFill>
                <a:srgbClr val="2A2A2A"/>
              </a:solidFill>
              <a:highlight>
                <a:srgbClr val="FFDB00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4" name="Google Shape;84;p15"/>
          <p:cNvSpPr txBox="1"/>
          <p:nvPr/>
        </p:nvSpPr>
        <p:spPr>
          <a:xfrm>
            <a:off x="416300" y="282900"/>
            <a:ext cx="2871300" cy="2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pt-BR" sz="800" u="none" cap="none" strike="noStrike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rPr>
              <a:t>IT BOOTCAMP</a:t>
            </a:r>
            <a:r>
              <a:rPr b="1" i="0" lang="pt-BR" sz="800" u="none" cap="none" strike="noStrike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rPr>
              <a:t> | TÍTULO</a:t>
            </a:r>
            <a:endParaRPr b="1" i="1" sz="800" u="none" cap="none" strike="noStrike">
              <a:solidFill>
                <a:srgbClr val="CCCCCC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5" name="Google Shape;85;p15"/>
          <p:cNvSpPr txBox="1"/>
          <p:nvPr/>
        </p:nvSpPr>
        <p:spPr>
          <a:xfrm>
            <a:off x="416300" y="607625"/>
            <a:ext cx="5338500" cy="6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pt-BR" sz="3000" u="none" cap="none" strike="noStrike">
                <a:solidFill>
                  <a:srgbClr val="FFDB00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//</a:t>
            </a:r>
            <a:r>
              <a:rPr b="0" i="0" lang="pt-BR" sz="3000" u="none" cap="none" strike="noStrike">
                <a:solidFill>
                  <a:srgbClr val="003677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 </a:t>
            </a:r>
            <a:r>
              <a:rPr b="0" i="0" lang="pt-BR" sz="3000" u="none" cap="none" strike="noStrike">
                <a:solidFill>
                  <a:srgbClr val="2A2A2A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Problema</a:t>
            </a:r>
            <a:endParaRPr b="0" i="0" sz="3000" u="none" cap="none" strike="noStrike">
              <a:solidFill>
                <a:srgbClr val="2A2A2A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id="86" name="Google Shape;86;p1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41525" y="2610725"/>
            <a:ext cx="185900" cy="1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41525" y="2876650"/>
            <a:ext cx="185900" cy="1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41525" y="3191200"/>
            <a:ext cx="185900" cy="1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5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13225" y="4513798"/>
            <a:ext cx="863151" cy="391477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5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541525" y="3522275"/>
            <a:ext cx="185900" cy="1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5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541525" y="3852500"/>
            <a:ext cx="185900" cy="1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5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541525" y="4115825"/>
            <a:ext cx="185900" cy="1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5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5432825" y="2526713"/>
            <a:ext cx="1135650" cy="1135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5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6712200" y="1486825"/>
            <a:ext cx="1093061" cy="108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5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5609938" y="1178999"/>
            <a:ext cx="975325" cy="97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5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5329025" y="211825"/>
            <a:ext cx="975318" cy="751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5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6974750" y="209088"/>
            <a:ext cx="1981796" cy="108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5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7805249" y="1549663"/>
            <a:ext cx="1135650" cy="204417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5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2711975" y="128848"/>
            <a:ext cx="880725" cy="9174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5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1681225" y="4402725"/>
            <a:ext cx="672000" cy="67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5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4445138" y="3151993"/>
            <a:ext cx="863150" cy="86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5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5210525" y="2067825"/>
            <a:ext cx="863150" cy="83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5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4340663" y="1960573"/>
            <a:ext cx="975324" cy="966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5"/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3125725" y="1793655"/>
            <a:ext cx="920967" cy="917425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5"/>
          <p:cNvSpPr txBox="1"/>
          <p:nvPr/>
        </p:nvSpPr>
        <p:spPr>
          <a:xfrm>
            <a:off x="727425" y="2525025"/>
            <a:ext cx="3964800" cy="18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pt-BR" sz="1000" u="none" cap="none" strike="noStrike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Construção de um API REST (Java Spring)</a:t>
            </a:r>
            <a:endParaRPr sz="10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pt-BR" sz="1000" u="none" cap="none" strike="noStrike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Qualidade com coverage de código superior a 95%</a:t>
            </a:r>
            <a:endParaRPr b="0" i="0" sz="1000" u="none" cap="none" strike="noStrike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pt-BR" sz="1000" u="none" cap="none" strike="noStrike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Documentado em JavaDoc e Swagger</a:t>
            </a:r>
            <a:endParaRPr b="0" i="0" sz="1000" u="none" cap="none" strike="noStrike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pt-BR" sz="10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Autenticação com Spring Security e Token JWT</a:t>
            </a:r>
            <a:endParaRPr sz="10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pt-BR" sz="10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Armazenamento H2 e MySQL </a:t>
            </a:r>
            <a:endParaRPr sz="10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pt-BR" sz="10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Versionamento pelo GIT</a:t>
            </a:r>
            <a:endParaRPr sz="10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06" name="Google Shape;106;p15"/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6677013" y="2711073"/>
            <a:ext cx="1019700" cy="101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5"/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>
            <a:off x="7955650" y="4115831"/>
            <a:ext cx="1301625" cy="9762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5"/>
          <p:cNvPicPr preferRelativeResize="0"/>
          <p:nvPr/>
        </p:nvPicPr>
        <p:blipFill>
          <a:blip r:embed="rId26">
            <a:alphaModFix/>
          </a:blip>
          <a:stretch>
            <a:fillRect/>
          </a:stretch>
        </p:blipFill>
        <p:spPr>
          <a:xfrm>
            <a:off x="4536363" y="4085950"/>
            <a:ext cx="920975" cy="92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5"/>
          <p:cNvPicPr preferRelativeResize="0"/>
          <p:nvPr/>
        </p:nvPicPr>
        <p:blipFill>
          <a:blip r:embed="rId27">
            <a:alphaModFix/>
          </a:blip>
          <a:stretch>
            <a:fillRect/>
          </a:stretch>
        </p:blipFill>
        <p:spPr>
          <a:xfrm>
            <a:off x="5609941" y="4034741"/>
            <a:ext cx="1566328" cy="75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5"/>
          <p:cNvPicPr preferRelativeResize="0"/>
          <p:nvPr/>
        </p:nvPicPr>
        <p:blipFill>
          <a:blip r:embed="rId28">
            <a:alphaModFix/>
          </a:blip>
          <a:stretch>
            <a:fillRect/>
          </a:stretch>
        </p:blipFill>
        <p:spPr>
          <a:xfrm>
            <a:off x="2269675" y="1788525"/>
            <a:ext cx="805250" cy="80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6"/>
          <p:cNvSpPr txBox="1"/>
          <p:nvPr/>
        </p:nvSpPr>
        <p:spPr>
          <a:xfrm>
            <a:off x="472150" y="1585400"/>
            <a:ext cx="8103600" cy="25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Proxima Nova"/>
              <a:buChar char="●"/>
            </a:pPr>
            <a:r>
              <a:rPr b="0" i="0" lang="pt-BR" sz="1200" u="none" cap="none" strike="noStrike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Inserir um lote de produtos no armazém de distribuição para registrar essa existência no estoque para envio Fullfilment.</a:t>
            </a:r>
            <a:endParaRPr b="0" i="0" sz="1200" u="none" cap="none" strike="noStrike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048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Proxima Nova"/>
              <a:buChar char="●"/>
            </a:pPr>
            <a:r>
              <a:rPr b="0" i="0" lang="pt-BR" sz="1200" u="none" cap="none" strike="noStrike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Ter as informações necessárias para entender em que setor deve ser armazenada a mercadoria para que fique em bom estado enquanto estiver no almoxarifado e para que se possa mostrar ao colaborador que vai procurar o produto (picking) onde está .</a:t>
            </a:r>
            <a:endParaRPr b="0" i="0" sz="1200" u="none" cap="none" strike="noStrike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048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Proxima Nova"/>
              <a:buChar char="●"/>
            </a:pPr>
            <a:r>
              <a:rPr b="0" i="0" lang="pt-BR" sz="1200" u="none" cap="none" strike="noStrike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Detectar se há produtos que estão prestes a expirar para tomar alguma medida a esse respeito (pode ser devolvê-los ao Vendedor, jogá-los fora ou realizar alguma ação comercial ou social específica para liquidá-los).</a:t>
            </a:r>
            <a:endParaRPr b="0" i="0" sz="1000" u="none" cap="none" strike="noStrike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6" name="Google Shape;116;p16"/>
          <p:cNvSpPr txBox="1"/>
          <p:nvPr/>
        </p:nvSpPr>
        <p:spPr>
          <a:xfrm>
            <a:off x="416300" y="282900"/>
            <a:ext cx="2871300" cy="2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pt-BR" sz="800" u="none" cap="none" strike="noStrike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rPr>
              <a:t>IT BOOTCAMP</a:t>
            </a:r>
            <a:r>
              <a:rPr b="1" i="0" lang="pt-BR" sz="800" u="none" cap="none" strike="noStrike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rPr>
              <a:t> | TÍTULO</a:t>
            </a:r>
            <a:endParaRPr b="1" i="1" sz="800" u="none" cap="none" strike="noStrike">
              <a:solidFill>
                <a:srgbClr val="CCCCCC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7" name="Google Shape;117;p16"/>
          <p:cNvSpPr txBox="1"/>
          <p:nvPr/>
        </p:nvSpPr>
        <p:spPr>
          <a:xfrm>
            <a:off x="416300" y="607625"/>
            <a:ext cx="5352900" cy="6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pt-BR" sz="3000" u="none" cap="none" strike="noStrike">
                <a:solidFill>
                  <a:srgbClr val="FFDB00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//</a:t>
            </a:r>
            <a:r>
              <a:rPr b="0" i="0" lang="pt-BR" sz="3000" u="none" cap="none" strike="noStrike">
                <a:solidFill>
                  <a:srgbClr val="003677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 </a:t>
            </a:r>
            <a:r>
              <a:rPr b="0" i="0" lang="pt-BR" sz="3000" u="none" cap="none" strike="noStrike">
                <a:solidFill>
                  <a:srgbClr val="2A2A2A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Construção da solução:</a:t>
            </a:r>
            <a:endParaRPr b="0" i="0" sz="3000" u="none" cap="none" strike="noStrike">
              <a:solidFill>
                <a:srgbClr val="2A2A2A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id="118" name="Google Shape;118;p16"/>
          <p:cNvPicPr preferRelativeResize="0"/>
          <p:nvPr/>
        </p:nvPicPr>
        <p:blipFill rotWithShape="1">
          <a:blip r:embed="rId3">
            <a:alphaModFix/>
          </a:blip>
          <a:srcRect b="0" l="39242" r="0" t="34271"/>
          <a:stretch/>
        </p:blipFill>
        <p:spPr>
          <a:xfrm>
            <a:off x="7853050" y="0"/>
            <a:ext cx="1290948" cy="68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" y="4402760"/>
            <a:ext cx="738921" cy="7407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13225" y="4513798"/>
            <a:ext cx="863151" cy="3914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216326" y="490888"/>
            <a:ext cx="863150" cy="863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7"/>
          <p:cNvSpPr txBox="1"/>
          <p:nvPr/>
        </p:nvSpPr>
        <p:spPr>
          <a:xfrm>
            <a:off x="475700" y="1576313"/>
            <a:ext cx="81036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Proxima Nova"/>
              <a:buChar char="●"/>
            </a:pPr>
            <a:r>
              <a:rPr b="0" i="0" lang="pt-BR" sz="1200" u="none" cap="none" strike="noStrike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Poder consultar o estoque, listar quais produtos estão em qual armazém e dado um produto específico, entender também em qual armazém ele está armazenado.</a:t>
            </a:r>
            <a:endParaRPr b="0" i="0" sz="1200" u="none" cap="none" strike="noStrike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048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Proxima Nova"/>
              <a:buChar char="●"/>
            </a:pPr>
            <a:r>
              <a:rPr b="0" i="0" lang="pt-BR" sz="1200" u="none" cap="none" strike="noStrike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Cadastrar o pedido de compra para que os colaboradores dentro do Fullfilment possam montar os pedidos para despachá-los.</a:t>
            </a:r>
            <a:endParaRPr b="0" i="0" sz="1200" u="none" cap="none" strike="noStrike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7" name="Google Shape;127;p17"/>
          <p:cNvSpPr txBox="1"/>
          <p:nvPr/>
        </p:nvSpPr>
        <p:spPr>
          <a:xfrm>
            <a:off x="416300" y="282900"/>
            <a:ext cx="2871300" cy="2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pt-BR" sz="800" u="none" cap="none" strike="noStrike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rPr>
              <a:t>IT BOOTCAMP</a:t>
            </a:r>
            <a:r>
              <a:rPr b="1" i="0" lang="pt-BR" sz="800" u="none" cap="none" strike="noStrike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rPr>
              <a:t> | TÍTULO</a:t>
            </a:r>
            <a:endParaRPr b="1" i="1" sz="800" u="none" cap="none" strike="noStrike">
              <a:solidFill>
                <a:srgbClr val="CCCCCC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8" name="Google Shape;128;p17"/>
          <p:cNvSpPr txBox="1"/>
          <p:nvPr/>
        </p:nvSpPr>
        <p:spPr>
          <a:xfrm>
            <a:off x="416300" y="607625"/>
            <a:ext cx="5084400" cy="6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pt-BR" sz="3000" u="none" cap="none" strike="noStrike">
                <a:solidFill>
                  <a:srgbClr val="FFDB00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// </a:t>
            </a:r>
            <a:r>
              <a:rPr b="0" i="0" lang="pt-BR" sz="3000" u="none" cap="none" strike="noStrike">
                <a:solidFill>
                  <a:srgbClr val="2A2A2A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Construção da solução:</a:t>
            </a:r>
            <a:endParaRPr b="0" i="0" sz="3000" u="none" cap="none" strike="noStrike">
              <a:solidFill>
                <a:srgbClr val="2A2A2A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id="129" name="Google Shape;129;p17"/>
          <p:cNvPicPr preferRelativeResize="0"/>
          <p:nvPr/>
        </p:nvPicPr>
        <p:blipFill rotWithShape="1">
          <a:blip r:embed="rId3">
            <a:alphaModFix/>
          </a:blip>
          <a:srcRect b="0" l="39242" r="0" t="34271"/>
          <a:stretch/>
        </p:blipFill>
        <p:spPr>
          <a:xfrm>
            <a:off x="7853050" y="0"/>
            <a:ext cx="1290948" cy="68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" y="4402760"/>
            <a:ext cx="738921" cy="7407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13225" y="4513798"/>
            <a:ext cx="863151" cy="3914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216326" y="490888"/>
            <a:ext cx="863150" cy="86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841824" y="3392800"/>
            <a:ext cx="2175600" cy="162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8"/>
          <p:cNvSpPr txBox="1"/>
          <p:nvPr/>
        </p:nvSpPr>
        <p:spPr>
          <a:xfrm>
            <a:off x="785325" y="1868475"/>
            <a:ext cx="33984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pt-BR" sz="1200" u="none" cap="none" strike="noStrike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Leonardo -&gt; Classe Buyer</a:t>
            </a:r>
            <a:endParaRPr b="0" i="0" sz="1200" u="none" cap="none" strike="noStrike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pt-BR" sz="1200" u="none" cap="none" strike="noStrike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Fernando -&gt; Gerenciamento de Delivery</a:t>
            </a:r>
            <a:endParaRPr b="0" i="0" sz="1200" u="none" cap="none" strike="noStrike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pt-BR" sz="1200" u="none" cap="none" strike="noStrike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Marcos -&gt; Envío de Senha por e-mail</a:t>
            </a:r>
            <a:endParaRPr b="0" i="0" sz="1200" u="none" cap="none" strike="noStrike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pt-BR" sz="1200" u="none" cap="none" strike="noStrike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Rafael -&gt; Classe Armazém</a:t>
            </a:r>
            <a:endParaRPr b="0" i="0" sz="1200" u="none" cap="none" strike="noStrike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pt-BR" sz="1200" u="none" cap="none" strike="noStrike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Felipe -&gt; Classe Setor</a:t>
            </a:r>
            <a:endParaRPr b="0" i="0" sz="1200" u="none" cap="none" strike="noStrike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9" name="Google Shape;139;p18"/>
          <p:cNvSpPr txBox="1"/>
          <p:nvPr/>
        </p:nvSpPr>
        <p:spPr>
          <a:xfrm>
            <a:off x="483999" y="1468950"/>
            <a:ext cx="4617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2A2A2A"/>
                </a:solidFill>
                <a:highlight>
                  <a:srgbClr val="FFDB00"/>
                </a:highlight>
                <a:latin typeface="Proxima Nova"/>
                <a:ea typeface="Proxima Nova"/>
                <a:cs typeface="Proxima Nova"/>
                <a:sym typeface="Proxima Nova"/>
              </a:rPr>
              <a:t>Cada integrante desenvolveu uma funcionalidade nova</a:t>
            </a:r>
            <a:endParaRPr b="0" i="0" sz="1400" u="none" cap="none" strike="noStrike">
              <a:solidFill>
                <a:srgbClr val="2A2A2A"/>
              </a:solidFill>
              <a:highlight>
                <a:srgbClr val="FFDB00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0" name="Google Shape;140;p18"/>
          <p:cNvSpPr txBox="1"/>
          <p:nvPr/>
        </p:nvSpPr>
        <p:spPr>
          <a:xfrm>
            <a:off x="416300" y="282900"/>
            <a:ext cx="2871300" cy="2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pt-BR" sz="800" u="none" cap="none" strike="noStrike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rPr>
              <a:t>IT BOOTCAMP</a:t>
            </a:r>
            <a:r>
              <a:rPr b="1" i="0" lang="pt-BR" sz="800" u="none" cap="none" strike="noStrike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rPr>
              <a:t> | TÍTULO</a:t>
            </a:r>
            <a:endParaRPr b="1" i="1" sz="800" u="none" cap="none" strike="noStrike">
              <a:solidFill>
                <a:srgbClr val="CCCCCC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1" name="Google Shape;141;p18"/>
          <p:cNvSpPr txBox="1"/>
          <p:nvPr/>
        </p:nvSpPr>
        <p:spPr>
          <a:xfrm>
            <a:off x="416300" y="607625"/>
            <a:ext cx="3926100" cy="6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pt-BR" sz="3000" u="none" cap="none" strike="noStrike">
                <a:solidFill>
                  <a:srgbClr val="FFDB00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// </a:t>
            </a:r>
            <a:r>
              <a:rPr b="0" i="0" lang="pt-BR" sz="3000" u="none" cap="none" strike="noStrike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Requisito Bonus</a:t>
            </a:r>
            <a:endParaRPr b="0" i="0" sz="3000" u="none" cap="none" strike="noStrike">
              <a:solidFill>
                <a:schemeClr val="dk1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id="142" name="Google Shape;142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1525" y="1986750"/>
            <a:ext cx="185900" cy="1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1525" y="2335875"/>
            <a:ext cx="185900" cy="1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1525" y="2685000"/>
            <a:ext cx="185900" cy="1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1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13225" y="4513798"/>
            <a:ext cx="863151" cy="3914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1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931577" y="282900"/>
            <a:ext cx="3012523" cy="426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1525" y="3054475"/>
            <a:ext cx="185900" cy="1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1525" y="3383238"/>
            <a:ext cx="185900" cy="18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A2A2A"/>
        </a:solid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9"/>
          <p:cNvSpPr txBox="1"/>
          <p:nvPr/>
        </p:nvSpPr>
        <p:spPr>
          <a:xfrm>
            <a:off x="483175" y="1370875"/>
            <a:ext cx="7470000" cy="8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pt-BR" sz="12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Iremos mostrar as funcionalidade desenvolvidas como requisitos principais ao longo do desenvolvimento do projeto integrador</a:t>
            </a:r>
            <a:endParaRPr b="0" i="0" sz="1200" u="none" cap="none" strike="noStrik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4" name="Google Shape;154;p19"/>
          <p:cNvSpPr txBox="1"/>
          <p:nvPr/>
        </p:nvSpPr>
        <p:spPr>
          <a:xfrm>
            <a:off x="416300" y="282900"/>
            <a:ext cx="2871300" cy="2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pt-BR" sz="800" u="none" cap="none" strike="noStrike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rPr>
              <a:t>IT BOOTCAMP</a:t>
            </a:r>
            <a:r>
              <a:rPr b="1" i="0" lang="pt-BR" sz="800" u="none" cap="none" strike="noStrike">
                <a:solidFill>
                  <a:srgbClr val="CCCCCC"/>
                </a:solidFill>
                <a:latin typeface="Proxima Nova"/>
                <a:ea typeface="Proxima Nova"/>
                <a:cs typeface="Proxima Nova"/>
                <a:sym typeface="Proxima Nova"/>
              </a:rPr>
              <a:t> | TÍTULO</a:t>
            </a:r>
            <a:endParaRPr b="1" i="1" sz="800" u="none" cap="none" strike="noStrike">
              <a:solidFill>
                <a:srgbClr val="CCCCCC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5" name="Google Shape;155;p19"/>
          <p:cNvSpPr txBox="1"/>
          <p:nvPr/>
        </p:nvSpPr>
        <p:spPr>
          <a:xfrm>
            <a:off x="416300" y="607625"/>
            <a:ext cx="5459700" cy="6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pt-BR" sz="3000" u="none" cap="none" strike="noStrike">
                <a:solidFill>
                  <a:srgbClr val="FFDB00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//</a:t>
            </a:r>
            <a:r>
              <a:rPr b="0" i="0" lang="pt-BR" sz="3000" u="none" cap="none" strike="noStrike">
                <a:solidFill>
                  <a:schemeClr val="lt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 Apresentação ao vivo </a:t>
            </a:r>
            <a:endParaRPr b="0" i="0" sz="3000" u="none" cap="none" strike="noStrike">
              <a:solidFill>
                <a:schemeClr val="lt1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id="156" name="Google Shape;156;p19"/>
          <p:cNvPicPr preferRelativeResize="0"/>
          <p:nvPr/>
        </p:nvPicPr>
        <p:blipFill rotWithShape="1">
          <a:blip r:embed="rId3">
            <a:alphaModFix/>
          </a:blip>
          <a:srcRect b="12936" l="39574" r="19803" t="17623"/>
          <a:stretch/>
        </p:blipFill>
        <p:spPr>
          <a:xfrm>
            <a:off x="8037150" y="4280350"/>
            <a:ext cx="863148" cy="72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15793" y="4513803"/>
            <a:ext cx="628207" cy="62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13225" y="4513798"/>
            <a:ext cx="863151" cy="3914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1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009326" y="2025325"/>
            <a:ext cx="4593739" cy="2582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A2A2A"/>
        </a:solidFill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0"/>
          <p:cNvSpPr txBox="1"/>
          <p:nvPr/>
        </p:nvSpPr>
        <p:spPr>
          <a:xfrm>
            <a:off x="622850" y="1171050"/>
            <a:ext cx="5646900" cy="14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Arial"/>
              <a:buNone/>
            </a:pPr>
            <a:r>
              <a:rPr b="0" i="0" lang="pt-BR" sz="8500" u="none" cap="none" strike="noStrike">
                <a:solidFill>
                  <a:srgbClr val="FFDB00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Gratos.</a:t>
            </a:r>
            <a:endParaRPr b="0" i="0" sz="8500" u="none" cap="none" strike="noStrike">
              <a:solidFill>
                <a:srgbClr val="FFDB00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id="165" name="Google Shape;165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35800" y="3832093"/>
            <a:ext cx="1308200" cy="131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85442" y="3654500"/>
            <a:ext cx="386409" cy="38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0"/>
          <p:cNvPicPr preferRelativeResize="0"/>
          <p:nvPr/>
        </p:nvPicPr>
        <p:blipFill rotWithShape="1">
          <a:blip r:embed="rId5">
            <a:alphaModFix/>
          </a:blip>
          <a:srcRect b="0" l="39242" r="0" t="34271"/>
          <a:stretch/>
        </p:blipFill>
        <p:spPr>
          <a:xfrm>
            <a:off x="0" y="0"/>
            <a:ext cx="1998427" cy="1057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0"/>
          <p:cNvPicPr preferRelativeResize="0"/>
          <p:nvPr/>
        </p:nvPicPr>
        <p:blipFill rotWithShape="1">
          <a:blip r:embed="rId6">
            <a:alphaModFix/>
          </a:blip>
          <a:srcRect b="-8533" l="0" r="0" t="-8547"/>
          <a:stretch/>
        </p:blipFill>
        <p:spPr>
          <a:xfrm>
            <a:off x="1938325" y="4476526"/>
            <a:ext cx="386400" cy="3252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60850" y="4309375"/>
            <a:ext cx="1085725" cy="49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0"/>
          <p:cNvSpPr txBox="1"/>
          <p:nvPr/>
        </p:nvSpPr>
        <p:spPr>
          <a:xfrm>
            <a:off x="2265500" y="2757275"/>
            <a:ext cx="60288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Arial"/>
              <a:buNone/>
            </a:pPr>
            <a:r>
              <a:rPr b="0" i="0" lang="pt-BR" sz="6900" u="none" cap="none" strike="noStrike">
                <a:solidFill>
                  <a:srgbClr val="FFDB00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Perguntas?</a:t>
            </a:r>
            <a:endParaRPr b="0" i="0" sz="6900" u="none" cap="none" strike="noStrike">
              <a:solidFill>
                <a:srgbClr val="FFDB00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